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9" r:id="rId4"/>
    <p:sldId id="261" r:id="rId5"/>
    <p:sldId id="260" r:id="rId6"/>
    <p:sldId id="264" r:id="rId7"/>
    <p:sldId id="258" r:id="rId8"/>
    <p:sldId id="262" r:id="rId9"/>
    <p:sldId id="263" r:id="rId10"/>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1" d="100"/>
          <a:sy n="61" d="100"/>
        </p:scale>
        <p:origin x="-95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53B4A5D-612A-4FED-B269-582139EC82BA}" type="datetimeFigureOut">
              <a:rPr lang="en-US" smtClean="0"/>
              <a:pPr/>
              <a:t>2/25/2011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ECEAECF-8CCC-4E4A-8ABE-4E85D831DDFF}"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3B4A5D-612A-4FED-B269-582139EC82BA}" type="datetimeFigureOut">
              <a:rPr lang="en-US" smtClean="0"/>
              <a:pPr/>
              <a:t>2/25/2011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EAECF-8CCC-4E4A-8ABE-4E85D831DD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3B4A5D-612A-4FED-B269-582139EC82BA}" type="datetimeFigureOut">
              <a:rPr lang="en-US" smtClean="0"/>
              <a:pPr/>
              <a:t>2/25/2011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EAECF-8CCC-4E4A-8ABE-4E85D831DD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53B4A5D-612A-4FED-B269-582139EC82BA}" type="datetimeFigureOut">
              <a:rPr lang="en-US" smtClean="0"/>
              <a:pPr/>
              <a:t>2/25/2011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EAECF-8CCC-4E4A-8ABE-4E85D831DDFF}"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53B4A5D-612A-4FED-B269-582139EC82BA}" type="datetimeFigureOut">
              <a:rPr lang="en-US" smtClean="0"/>
              <a:pPr/>
              <a:t>2/25/2011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ECEAECF-8CCC-4E4A-8ABE-4E85D831DD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53B4A5D-612A-4FED-B269-582139EC82BA}" type="datetimeFigureOut">
              <a:rPr lang="en-US" smtClean="0"/>
              <a:pPr/>
              <a:t>2/25/2011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EAECF-8CCC-4E4A-8ABE-4E85D831DDFF}"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53B4A5D-612A-4FED-B269-582139EC82BA}" type="datetimeFigureOut">
              <a:rPr lang="en-US" smtClean="0"/>
              <a:pPr/>
              <a:t>2/25/2011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EAECF-8CCC-4E4A-8ABE-4E85D831DDFF}"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3B4A5D-612A-4FED-B269-582139EC82BA}" type="datetimeFigureOut">
              <a:rPr lang="en-US" smtClean="0"/>
              <a:pPr/>
              <a:t>2/25/2011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EAECF-8CCC-4E4A-8ABE-4E85D831DD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3B4A5D-612A-4FED-B269-582139EC82BA}" type="datetimeFigureOut">
              <a:rPr lang="en-US" smtClean="0"/>
              <a:pPr/>
              <a:t>2/25/2011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EAECF-8CCC-4E4A-8ABE-4E85D831DD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3B4A5D-612A-4FED-B269-582139EC82BA}" type="datetimeFigureOut">
              <a:rPr lang="en-US" smtClean="0"/>
              <a:pPr/>
              <a:t>2/25/2011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EAECF-8CCC-4E4A-8ABE-4E85D831DDFF}"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3B4A5D-612A-4FED-B269-582139EC82BA}" type="datetimeFigureOut">
              <a:rPr lang="en-US" smtClean="0"/>
              <a:pPr/>
              <a:t>2/25/2011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ECEAECF-8CCC-4E4A-8ABE-4E85D831DDFF}"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53B4A5D-612A-4FED-B269-582139EC82BA}" type="datetimeFigureOut">
              <a:rPr lang="en-US" smtClean="0"/>
              <a:pPr/>
              <a:t>2/25/2011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ECEAECF-8CCC-4E4A-8ABE-4E85D831DD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bfronline.com/"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5400" dirty="0" smtClean="0"/>
              <a:t>Improvements Campaign 2011</a:t>
            </a:r>
            <a:endParaRPr lang="en-US" sz="5400" dirty="0"/>
          </a:p>
        </p:txBody>
      </p:sp>
      <p:pic>
        <p:nvPicPr>
          <p:cNvPr id="4" name="Picture 8" descr="C:\Documents and Settings\Compaq_Owner\My Documents\new logo\BFRLogo.bmp"/>
          <p:cNvPicPr>
            <a:picLocks noChangeAspect="1" noChangeArrowheads="1"/>
          </p:cNvPicPr>
          <p:nvPr/>
        </p:nvPicPr>
        <p:blipFill>
          <a:blip r:embed="rId2" cstate="print">
            <a:duotone>
              <a:schemeClr val="accent5">
                <a:shade val="45000"/>
                <a:satMod val="135000"/>
              </a:schemeClr>
              <a:prstClr val="white"/>
            </a:duotone>
          </a:blip>
          <a:stretch>
            <a:fillRect/>
          </a:stretch>
        </p:blipFill>
        <p:spPr bwMode="auto">
          <a:xfrm>
            <a:off x="4667250" y="3505200"/>
            <a:ext cx="3761878" cy="3009503"/>
          </a:xfrm>
          <a:prstGeom prst="rect">
            <a:avLst/>
          </a:prstGeom>
          <a:ln>
            <a:noFill/>
          </a:ln>
          <a:effectLst>
            <a:softEdge rad="112500"/>
          </a:effectLst>
        </p:spPr>
      </p:pic>
      <p:sp>
        <p:nvSpPr>
          <p:cNvPr id="8" name="TextBox 7"/>
          <p:cNvSpPr txBox="1"/>
          <p:nvPr/>
        </p:nvSpPr>
        <p:spPr>
          <a:xfrm>
            <a:off x="914400" y="3886200"/>
            <a:ext cx="2971800" cy="1631216"/>
          </a:xfrm>
          <a:prstGeom prst="rect">
            <a:avLst/>
          </a:prstGeom>
          <a:noFill/>
        </p:spPr>
        <p:txBody>
          <a:bodyPr wrap="square" rtlCol="0">
            <a:spAutoFit/>
          </a:bodyPr>
          <a:lstStyle/>
          <a:p>
            <a:r>
              <a:rPr lang="en-US" sz="2000" dirty="0" smtClean="0">
                <a:latin typeface="+mj-lt"/>
              </a:rPr>
              <a:t>Supporting  operations of Bluffton Family Recreation, Inc., </a:t>
            </a:r>
          </a:p>
          <a:p>
            <a:r>
              <a:rPr lang="en-US" sz="2000" dirty="0" smtClean="0">
                <a:latin typeface="+mj-lt"/>
              </a:rPr>
              <a:t>a non-profit 501(c)3 organization</a:t>
            </a:r>
            <a:endParaRPr lang="en-US" sz="2000" dirty="0">
              <a:latin typeface="+mj-lt"/>
            </a:endParaRPr>
          </a:p>
        </p:txBody>
      </p:sp>
    </p:spTree>
  </p:cSld>
  <p:clrMapOvr>
    <a:masterClrMapping/>
  </p:clrMapOvr>
  <p:transition advTm="7035"/>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C:\Documents and Settings\Compaq_Owner\My Documents\new logo\BFRLogo.bmp"/>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5867400" y="4191000"/>
            <a:ext cx="2762249" cy="2209800"/>
          </a:xfrm>
          <a:prstGeom prst="rect">
            <a:avLst/>
          </a:prstGeom>
          <a:ln>
            <a:noFill/>
          </a:ln>
          <a:effectLst>
            <a:softEdge rad="112500"/>
          </a:effectLst>
        </p:spPr>
      </p:pic>
      <p:sp>
        <p:nvSpPr>
          <p:cNvPr id="2" name="Title 1"/>
          <p:cNvSpPr>
            <a:spLocks noGrp="1"/>
          </p:cNvSpPr>
          <p:nvPr>
            <p:ph type="title"/>
          </p:nvPr>
        </p:nvSpPr>
        <p:spPr>
          <a:xfrm>
            <a:off x="838200" y="381000"/>
            <a:ext cx="7772400" cy="1295400"/>
          </a:xfrm>
        </p:spPr>
        <p:txBody>
          <a:bodyPr>
            <a:noAutofit/>
          </a:bodyPr>
          <a:lstStyle/>
          <a:p>
            <a:r>
              <a:rPr lang="en-US" sz="4800" dirty="0" smtClean="0">
                <a:solidFill>
                  <a:schemeClr val="accent1"/>
                </a:solidFill>
              </a:rPr>
              <a:t>Mission Statement</a:t>
            </a:r>
            <a:r>
              <a:rPr lang="en-US" b="1" dirty="0" smtClean="0">
                <a:solidFill>
                  <a:schemeClr val="accent4">
                    <a:lumMod val="50000"/>
                  </a:schemeClr>
                </a:solidFill>
                <a:latin typeface="Franklin Gothic Book" pitchFamily="34" charset="0"/>
              </a:rPr>
              <a:t/>
            </a:r>
            <a:br>
              <a:rPr lang="en-US" b="1" dirty="0" smtClean="0">
                <a:solidFill>
                  <a:schemeClr val="accent4">
                    <a:lumMod val="50000"/>
                  </a:schemeClr>
                </a:solidFill>
                <a:latin typeface="Franklin Gothic Book" pitchFamily="34" charset="0"/>
              </a:rPr>
            </a:br>
            <a:endParaRPr lang="en-US" dirty="0"/>
          </a:p>
        </p:txBody>
      </p:sp>
      <p:sp>
        <p:nvSpPr>
          <p:cNvPr id="4" name="Text Box 1032"/>
          <p:cNvSpPr txBox="1">
            <a:spLocks noGrp="1" noChangeArrowheads="1"/>
          </p:cNvSpPr>
          <p:nvPr>
            <p:ph sz="quarter" idx="1"/>
          </p:nvPr>
        </p:nvSpPr>
        <p:spPr bwMode="auto">
          <a:xfrm>
            <a:off x="685800" y="1600200"/>
            <a:ext cx="4724400" cy="2308324"/>
          </a:xfrm>
          <a:prstGeom prst="rect">
            <a:avLst/>
          </a:prstGeom>
          <a:noFill/>
          <a:ln w="9525">
            <a:noFill/>
            <a:miter lim="800000"/>
            <a:headEnd/>
            <a:tailEnd/>
          </a:ln>
          <a:effectLst/>
        </p:spPr>
        <p:txBody>
          <a:bodyPr wrap="square">
            <a:spAutoFit/>
          </a:bodyPr>
          <a:lstStyle/>
          <a:p>
            <a:pPr algn="just">
              <a:spcBef>
                <a:spcPct val="50000"/>
              </a:spcBef>
            </a:pPr>
            <a:r>
              <a:rPr lang="en-US" sz="1600" dirty="0" smtClean="0">
                <a:solidFill>
                  <a:schemeClr val="accent4">
                    <a:lumMod val="50000"/>
                  </a:schemeClr>
                </a:solidFill>
                <a:latin typeface="Franklin Gothic Book" pitchFamily="34" charset="0"/>
              </a:rPr>
              <a:t>Bluffton </a:t>
            </a:r>
            <a:r>
              <a:rPr lang="en-US" sz="1600" dirty="0">
                <a:solidFill>
                  <a:schemeClr val="accent4">
                    <a:lumMod val="50000"/>
                  </a:schemeClr>
                </a:solidFill>
                <a:latin typeface="Franklin Gothic Book" pitchFamily="34" charset="0"/>
              </a:rPr>
              <a:t>Family Recreation is a non-profit organization dedicated to providing a variety of opportunities and services that encourage learning, fitness, and fun for all ages</a:t>
            </a:r>
            <a:r>
              <a:rPr lang="en-US" sz="1600" dirty="0" smtClean="0">
                <a:solidFill>
                  <a:schemeClr val="accent4">
                    <a:lumMod val="50000"/>
                  </a:schemeClr>
                </a:solidFill>
                <a:latin typeface="Franklin Gothic Book" pitchFamily="34" charset="0"/>
              </a:rPr>
              <a:t>. We strive to challenge, improve, and develop individual sport skills and team play in a positive and structured atmosphere.  We are committed to high quality services and activities in a facility that is safe, self-supporting, and family friendly.</a:t>
            </a:r>
            <a:endParaRPr lang="en-US" sz="1600" dirty="0">
              <a:solidFill>
                <a:schemeClr val="accent4">
                  <a:lumMod val="50000"/>
                </a:schemeClr>
              </a:solidFill>
              <a:latin typeface="Franklin Gothic Book" pitchFamily="34" charset="0"/>
            </a:endParaRPr>
          </a:p>
        </p:txBody>
      </p:sp>
      <p:pic>
        <p:nvPicPr>
          <p:cNvPr id="7" name="Picture 6" descr="Walk to Run Group.JPG"/>
          <p:cNvPicPr>
            <a:picLocks noChangeAspect="1"/>
          </p:cNvPicPr>
          <p:nvPr/>
        </p:nvPicPr>
        <p:blipFill>
          <a:blip r:embed="rId3" cstate="print"/>
          <a:stretch>
            <a:fillRect/>
          </a:stretch>
        </p:blipFill>
        <p:spPr>
          <a:xfrm>
            <a:off x="6019800" y="1752600"/>
            <a:ext cx="2438400" cy="1828800"/>
          </a:xfrm>
          <a:prstGeom prst="rect">
            <a:avLst/>
          </a:prstGeom>
        </p:spPr>
      </p:pic>
      <p:pic>
        <p:nvPicPr>
          <p:cNvPr id="9" name="Picture 8" descr="kelly pool1.jpg"/>
          <p:cNvPicPr>
            <a:picLocks noChangeAspect="1"/>
          </p:cNvPicPr>
          <p:nvPr/>
        </p:nvPicPr>
        <p:blipFill>
          <a:blip r:embed="rId4" cstate="print"/>
          <a:stretch>
            <a:fillRect/>
          </a:stretch>
        </p:blipFill>
        <p:spPr>
          <a:xfrm>
            <a:off x="3048000" y="4267200"/>
            <a:ext cx="2489888" cy="2033121"/>
          </a:xfrm>
          <a:prstGeom prst="rect">
            <a:avLst/>
          </a:prstGeom>
        </p:spPr>
      </p:pic>
      <p:pic>
        <p:nvPicPr>
          <p:cNvPr id="12" name="Picture 11" descr="DSCN9781.jpg"/>
          <p:cNvPicPr>
            <a:picLocks noChangeAspect="1"/>
          </p:cNvPicPr>
          <p:nvPr/>
        </p:nvPicPr>
        <p:blipFill>
          <a:blip r:embed="rId5" cstate="print"/>
          <a:srcRect r="15926" b="21250"/>
          <a:stretch>
            <a:fillRect/>
          </a:stretch>
        </p:blipFill>
        <p:spPr>
          <a:xfrm>
            <a:off x="609600" y="4267200"/>
            <a:ext cx="1828799" cy="2030208"/>
          </a:xfrm>
          <a:prstGeom prst="rect">
            <a:avLst/>
          </a:prstGeom>
        </p:spPr>
      </p:pic>
    </p:spTree>
  </p:cSld>
  <p:clrMapOvr>
    <a:masterClrMapping/>
  </p:clrMapOvr>
  <p:transition advTm="24024"/>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accent1"/>
                </a:solidFill>
              </a:rPr>
              <a:t>What We Offer…</a:t>
            </a:r>
            <a:endParaRPr lang="en-US" sz="4800" dirty="0">
              <a:solidFill>
                <a:schemeClr val="accent1"/>
              </a:solidFill>
            </a:endParaRPr>
          </a:p>
        </p:txBody>
      </p:sp>
      <p:sp>
        <p:nvSpPr>
          <p:cNvPr id="3" name="Content Placeholder 2"/>
          <p:cNvSpPr>
            <a:spLocks noGrp="1"/>
          </p:cNvSpPr>
          <p:nvPr>
            <p:ph sz="quarter" idx="1"/>
          </p:nvPr>
        </p:nvSpPr>
        <p:spPr>
          <a:xfrm>
            <a:off x="914400" y="1447800"/>
            <a:ext cx="7772400" cy="4038600"/>
          </a:xfrm>
        </p:spPr>
        <p:txBody>
          <a:bodyPr>
            <a:normAutofit/>
          </a:bodyPr>
          <a:lstStyle/>
          <a:p>
            <a:r>
              <a:rPr lang="en-US" sz="2000" b="1" dirty="0" smtClean="0">
                <a:latin typeface="+mj-lt"/>
              </a:rPr>
              <a:t>Fitness Options</a:t>
            </a:r>
            <a:r>
              <a:rPr lang="en-US" sz="2000" dirty="0" smtClean="0">
                <a:latin typeface="+mj-lt"/>
              </a:rPr>
              <a:t> including Group Classes, Personal Training, and Ultimate Fit are scheduled for daytime and evening hours.  Group classes are offered for a variety of ages and fitness levels. Access to the Fitness Center is open to BFR members who are 14 years and older.  BFR is a Silver Sneakers partner.</a:t>
            </a:r>
          </a:p>
          <a:p>
            <a:r>
              <a:rPr lang="en-US" sz="2000" b="1" dirty="0" smtClean="0">
                <a:latin typeface="+mj-lt"/>
              </a:rPr>
              <a:t>Sport Skill Programs </a:t>
            </a:r>
            <a:r>
              <a:rPr lang="en-US" sz="2000" dirty="0" smtClean="0">
                <a:latin typeface="+mj-lt"/>
              </a:rPr>
              <a:t>including after-school classes for basketball, dodge ball, football, soccer,  swimming, tennis, volleyball are offered through out the school year.</a:t>
            </a:r>
          </a:p>
          <a:p>
            <a:r>
              <a:rPr lang="en-US" sz="2000" b="1" dirty="0" smtClean="0">
                <a:latin typeface="+mj-lt"/>
              </a:rPr>
              <a:t>Recreation for Life </a:t>
            </a:r>
            <a:r>
              <a:rPr lang="en-US" sz="2000" dirty="0" smtClean="0">
                <a:latin typeface="+mj-lt"/>
              </a:rPr>
              <a:t>is offered to all generations! Young children enjoy Tiny Tots, All Sports, Open Play and Family Nights.  Youth and adults may participate in drop-in recreation.  Recreation Passes and Track Passes are available to individuals and families.</a:t>
            </a:r>
            <a:endParaRPr lang="en-US" sz="2000" dirty="0">
              <a:latin typeface="+mj-lt"/>
            </a:endParaRPr>
          </a:p>
        </p:txBody>
      </p:sp>
      <p:pic>
        <p:nvPicPr>
          <p:cNvPr id="4" name="Picture 3" descr="ultfitlogo.jpg"/>
          <p:cNvPicPr>
            <a:picLocks noChangeAspect="1"/>
          </p:cNvPicPr>
          <p:nvPr/>
        </p:nvPicPr>
        <p:blipFill>
          <a:blip r:embed="rId2" cstate="print"/>
          <a:stretch>
            <a:fillRect/>
          </a:stretch>
        </p:blipFill>
        <p:spPr>
          <a:xfrm>
            <a:off x="457200" y="5638800"/>
            <a:ext cx="2286000" cy="762000"/>
          </a:xfrm>
          <a:prstGeom prst="rect">
            <a:avLst/>
          </a:prstGeom>
        </p:spPr>
      </p:pic>
      <p:grpSp>
        <p:nvGrpSpPr>
          <p:cNvPr id="2050" name="Group 2"/>
          <p:cNvGrpSpPr>
            <a:grpSpLocks/>
          </p:cNvGrpSpPr>
          <p:nvPr/>
        </p:nvGrpSpPr>
        <p:grpSpPr bwMode="auto">
          <a:xfrm rot="21348918">
            <a:off x="3071558" y="5605467"/>
            <a:ext cx="3291355" cy="765933"/>
            <a:chOff x="112436021" y="105843677"/>
            <a:chExt cx="4884252" cy="938417"/>
          </a:xfrm>
        </p:grpSpPr>
        <p:sp>
          <p:nvSpPr>
            <p:cNvPr id="2051" name="Rectangle 3"/>
            <p:cNvSpPr>
              <a:spLocks noChangeArrowheads="1" noChangeShapeType="1"/>
            </p:cNvSpPr>
            <p:nvPr/>
          </p:nvSpPr>
          <p:spPr bwMode="auto">
            <a:xfrm>
              <a:off x="112436021" y="105843677"/>
              <a:ext cx="4884252" cy="938417"/>
            </a:xfrm>
            <a:prstGeom prst="rect">
              <a:avLst/>
            </a:prstGeom>
            <a:solidFill>
              <a:srgbClr val="666666"/>
            </a:solidFill>
            <a:ln w="2540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2052" name="Text Box 4"/>
            <p:cNvSpPr txBox="1">
              <a:spLocks noChangeArrowheads="1" noChangeShapeType="1"/>
            </p:cNvSpPr>
            <p:nvPr/>
          </p:nvSpPr>
          <p:spPr bwMode="auto">
            <a:xfrm>
              <a:off x="112504548" y="105865568"/>
              <a:ext cx="4747191" cy="675068"/>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700" b="1" i="0" u="none" strike="noStrike" cap="none" normalizeH="0" baseline="0" dirty="0" smtClean="0">
                  <a:ln>
                    <a:noFill/>
                  </a:ln>
                  <a:solidFill>
                    <a:srgbClr val="FFFFFF"/>
                  </a:solidFill>
                  <a:effectLst/>
                  <a:latin typeface="Britannic Bold" pitchFamily="34" charset="0"/>
                  <a:cs typeface="Arial" pitchFamily="34" charset="0"/>
                </a:rPr>
                <a:t>BFR Highlights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2053" name="Picture 5" descr="C:\Users\Front Desk\Documents\Silver Sneakers\SSFP_Logo_BW.jpg"/>
          <p:cNvPicPr>
            <a:picLocks noChangeAspect="1" noChangeArrowheads="1"/>
          </p:cNvPicPr>
          <p:nvPr/>
        </p:nvPicPr>
        <p:blipFill>
          <a:blip r:embed="rId3" cstate="print"/>
          <a:srcRect/>
          <a:stretch>
            <a:fillRect/>
          </a:stretch>
        </p:blipFill>
        <p:spPr bwMode="auto">
          <a:xfrm>
            <a:off x="6934200" y="5410200"/>
            <a:ext cx="1704109" cy="914400"/>
          </a:xfrm>
          <a:prstGeom prst="rect">
            <a:avLst/>
          </a:prstGeom>
          <a:noFill/>
        </p:spPr>
      </p:pic>
    </p:spTree>
  </p:cSld>
  <p:clrMapOvr>
    <a:masterClrMapping/>
  </p:clrMapOvr>
  <p:transition advTm="41325"/>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N0013.JPG"/>
          <p:cNvPicPr>
            <a:picLocks noChangeAspect="1"/>
          </p:cNvPicPr>
          <p:nvPr/>
        </p:nvPicPr>
        <p:blipFill>
          <a:blip r:embed="rId2" cstate="print">
            <a:duotone>
              <a:schemeClr val="accent6">
                <a:shade val="45000"/>
                <a:satMod val="135000"/>
              </a:schemeClr>
              <a:prstClr val="white"/>
            </a:duotone>
          </a:blip>
          <a:stretch>
            <a:fillRect/>
          </a:stretch>
        </p:blipFill>
        <p:spPr>
          <a:xfrm>
            <a:off x="6248400" y="4800600"/>
            <a:ext cx="2121408" cy="1591056"/>
          </a:xfrm>
          <a:prstGeom prst="rect">
            <a:avLst/>
          </a:prstGeom>
        </p:spPr>
      </p:pic>
      <p:sp>
        <p:nvSpPr>
          <p:cNvPr id="2" name="Title 1"/>
          <p:cNvSpPr>
            <a:spLocks noGrp="1"/>
          </p:cNvSpPr>
          <p:nvPr>
            <p:ph type="title"/>
          </p:nvPr>
        </p:nvSpPr>
        <p:spPr/>
        <p:txBody>
          <a:bodyPr>
            <a:normAutofit/>
          </a:bodyPr>
          <a:lstStyle/>
          <a:p>
            <a:r>
              <a:rPr lang="en-US" sz="4800" smtClean="0">
                <a:solidFill>
                  <a:schemeClr val="accent1"/>
                </a:solidFill>
              </a:rPr>
              <a:t>What is the Goal?</a:t>
            </a:r>
            <a:endParaRPr lang="en-US" sz="4800" dirty="0">
              <a:solidFill>
                <a:schemeClr val="accent1"/>
              </a:solidFill>
            </a:endParaRPr>
          </a:p>
        </p:txBody>
      </p:sp>
      <p:sp>
        <p:nvSpPr>
          <p:cNvPr id="3" name="Content Placeholder 2"/>
          <p:cNvSpPr>
            <a:spLocks noGrp="1"/>
          </p:cNvSpPr>
          <p:nvPr>
            <p:ph sz="quarter" idx="1"/>
          </p:nvPr>
        </p:nvSpPr>
        <p:spPr>
          <a:xfrm>
            <a:off x="914400" y="1371600"/>
            <a:ext cx="7772400" cy="4572000"/>
          </a:xfrm>
        </p:spPr>
        <p:txBody>
          <a:bodyPr>
            <a:normAutofit/>
          </a:bodyPr>
          <a:lstStyle/>
          <a:p>
            <a:r>
              <a:rPr lang="en-US" sz="3200" b="1" dirty="0" smtClean="0">
                <a:latin typeface="+mj-lt"/>
              </a:rPr>
              <a:t>Generate $25,000 during 2011</a:t>
            </a:r>
          </a:p>
          <a:p>
            <a:endParaRPr lang="en-US" sz="2000" b="1" dirty="0" smtClean="0">
              <a:latin typeface="+mj-lt"/>
            </a:endParaRPr>
          </a:p>
          <a:p>
            <a:r>
              <a:rPr lang="en-US" sz="2000" b="1" dirty="0" smtClean="0">
                <a:latin typeface="+mj-lt"/>
              </a:rPr>
              <a:t> $7,550.00</a:t>
            </a:r>
            <a:r>
              <a:rPr lang="en-US" sz="2000" dirty="0" smtClean="0">
                <a:latin typeface="+mj-lt"/>
              </a:rPr>
              <a:t>	</a:t>
            </a:r>
            <a:r>
              <a:rPr lang="en-US" sz="2000" b="1" dirty="0" smtClean="0">
                <a:latin typeface="+mj-lt"/>
              </a:rPr>
              <a:t>Fitness Center Improvements </a:t>
            </a:r>
            <a:r>
              <a:rPr lang="en-US" sz="2000" dirty="0" smtClean="0">
                <a:latin typeface="+mj-lt"/>
              </a:rPr>
              <a:t>(see next slide)</a:t>
            </a:r>
          </a:p>
          <a:p>
            <a:endParaRPr lang="en-US" sz="2000" b="1" dirty="0" smtClean="0">
              <a:latin typeface="+mj-lt"/>
            </a:endParaRPr>
          </a:p>
          <a:p>
            <a:r>
              <a:rPr lang="en-US" sz="2000" b="1" dirty="0" smtClean="0">
                <a:latin typeface="+mj-lt"/>
              </a:rPr>
              <a:t>$7,000.00	Lighting Replacements</a:t>
            </a:r>
            <a:r>
              <a:rPr lang="en-US" sz="2000" dirty="0" smtClean="0">
                <a:latin typeface="+mj-lt"/>
              </a:rPr>
              <a:t>: In conjunction with an AEP rebate program, all lighting in BFR will be replaced with more energy efficient fixtures. </a:t>
            </a:r>
          </a:p>
          <a:p>
            <a:endParaRPr lang="en-US" sz="2000" b="1" dirty="0" smtClean="0">
              <a:latin typeface="+mj-lt"/>
            </a:endParaRPr>
          </a:p>
          <a:p>
            <a:r>
              <a:rPr lang="en-US" sz="2000" b="1" dirty="0" smtClean="0">
                <a:latin typeface="+mj-lt"/>
              </a:rPr>
              <a:t>$10,450.00</a:t>
            </a:r>
            <a:r>
              <a:rPr lang="en-US" sz="2000" dirty="0" smtClean="0">
                <a:latin typeface="+mj-lt"/>
              </a:rPr>
              <a:t>	</a:t>
            </a:r>
            <a:r>
              <a:rPr lang="en-US" sz="2000" b="1" dirty="0" smtClean="0">
                <a:latin typeface="+mj-lt"/>
              </a:rPr>
              <a:t>Roof Repairs</a:t>
            </a:r>
            <a:r>
              <a:rPr lang="en-US" sz="2000" dirty="0" smtClean="0">
                <a:latin typeface="+mj-lt"/>
              </a:rPr>
              <a:t>:  Repairs will be made to fix leaks in the Arena and to repair flashing on the connecting roof.  The gym roof will also be checked and repaired as needed.</a:t>
            </a:r>
          </a:p>
          <a:p>
            <a:endParaRPr lang="en-US" sz="1800" dirty="0" smtClean="0"/>
          </a:p>
        </p:txBody>
      </p:sp>
    </p:spTree>
  </p:cSld>
  <p:clrMapOvr>
    <a:masterClrMapping/>
  </p:clrMapOvr>
  <p:transition advTm="30639"/>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accent1"/>
                </a:solidFill>
              </a:rPr>
              <a:t>Fitness Center Improvements</a:t>
            </a:r>
            <a:endParaRPr lang="en-US" sz="4800" dirty="0">
              <a:solidFill>
                <a:schemeClr val="accent1"/>
              </a:solidFill>
            </a:endParaRPr>
          </a:p>
        </p:txBody>
      </p:sp>
      <p:pic>
        <p:nvPicPr>
          <p:cNvPr id="4" name="Content Placeholder 3" descr="FC diagram All Pro 2011.jpg"/>
          <p:cNvPicPr>
            <a:picLocks noGrp="1" noChangeAspect="1"/>
          </p:cNvPicPr>
          <p:nvPr>
            <p:ph sz="quarter" idx="1"/>
          </p:nvPr>
        </p:nvPicPr>
        <p:blipFill>
          <a:blip r:embed="rId2" cstate="print"/>
          <a:stretch>
            <a:fillRect/>
          </a:stretch>
        </p:blipFill>
        <p:spPr>
          <a:xfrm>
            <a:off x="762000" y="1447800"/>
            <a:ext cx="6096000" cy="4572000"/>
          </a:xfrm>
        </p:spPr>
      </p:pic>
      <p:sp>
        <p:nvSpPr>
          <p:cNvPr id="5" name="TextBox 4"/>
          <p:cNvSpPr txBox="1"/>
          <p:nvPr/>
        </p:nvSpPr>
        <p:spPr>
          <a:xfrm>
            <a:off x="6096000" y="2133600"/>
            <a:ext cx="2438400" cy="3139321"/>
          </a:xfrm>
          <a:prstGeom prst="rect">
            <a:avLst/>
          </a:prstGeom>
          <a:noFill/>
        </p:spPr>
        <p:txBody>
          <a:bodyPr wrap="square" rtlCol="0">
            <a:spAutoFit/>
          </a:bodyPr>
          <a:lstStyle/>
          <a:p>
            <a:r>
              <a:rPr lang="en-US" dirty="0" smtClean="0">
                <a:solidFill>
                  <a:schemeClr val="accent4">
                    <a:lumMod val="50000"/>
                  </a:schemeClr>
                </a:solidFill>
                <a:latin typeface="+mj-lt"/>
              </a:rPr>
              <a:t>In the past 3 years, three treadmills have been replaced, but no improvements have been made on the strength side.  A Cable Cross over has been the most requested item made so is the first choice for addition. </a:t>
            </a:r>
          </a:p>
        </p:txBody>
      </p:sp>
    </p:spTree>
  </p:cSld>
  <p:clrMapOvr>
    <a:masterClrMapping/>
  </p:clrMapOvr>
  <p:transition advTm="60544"/>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accent1"/>
                </a:solidFill>
              </a:rPr>
              <a:t>Strength Equipment</a:t>
            </a:r>
            <a:endParaRPr lang="en-US" sz="4800" dirty="0">
              <a:solidFill>
                <a:schemeClr val="accent1"/>
              </a:solidFill>
            </a:endParaRPr>
          </a:p>
        </p:txBody>
      </p:sp>
      <p:pic>
        <p:nvPicPr>
          <p:cNvPr id="4" name="Content Placeholder 3" descr="magnum cable crossover.jpg"/>
          <p:cNvPicPr>
            <a:picLocks noGrp="1" noChangeAspect="1"/>
          </p:cNvPicPr>
          <p:nvPr>
            <p:ph sz="quarter" idx="1"/>
          </p:nvPr>
        </p:nvPicPr>
        <p:blipFill>
          <a:blip r:embed="rId2" cstate="print"/>
          <a:stretch>
            <a:fillRect/>
          </a:stretch>
        </p:blipFill>
        <p:spPr>
          <a:xfrm>
            <a:off x="3505200" y="1447800"/>
            <a:ext cx="1884807" cy="2133600"/>
          </a:xfrm>
          <a:prstGeom prst="rect">
            <a:avLst/>
          </a:prstGeom>
        </p:spPr>
      </p:pic>
      <p:sp>
        <p:nvSpPr>
          <p:cNvPr id="6" name="TextBox 5"/>
          <p:cNvSpPr txBox="1"/>
          <p:nvPr/>
        </p:nvSpPr>
        <p:spPr>
          <a:xfrm>
            <a:off x="4648200" y="5486400"/>
            <a:ext cx="4114800" cy="1200329"/>
          </a:xfrm>
          <a:prstGeom prst="rect">
            <a:avLst/>
          </a:prstGeom>
          <a:noFill/>
        </p:spPr>
        <p:txBody>
          <a:bodyPr wrap="square" rtlCol="0">
            <a:spAutoFit/>
          </a:bodyPr>
          <a:lstStyle/>
          <a:p>
            <a:r>
              <a:rPr lang="en-US" sz="1200" b="1" dirty="0" smtClean="0">
                <a:latin typeface="+mj-lt"/>
              </a:rPr>
              <a:t>A86 - Flat / Incline / Decline Bench</a:t>
            </a:r>
            <a:r>
              <a:rPr lang="en-US" sz="1200" dirty="0" smtClean="0">
                <a:latin typeface="+mj-lt"/>
              </a:rPr>
              <a:t/>
            </a:r>
            <a:br>
              <a:rPr lang="en-US" sz="1200" dirty="0" smtClean="0">
                <a:latin typeface="+mj-lt"/>
              </a:rPr>
            </a:br>
            <a:r>
              <a:rPr lang="en-US" sz="1200" dirty="0" smtClean="0">
                <a:latin typeface="+mj-lt"/>
              </a:rPr>
              <a:t>-Back rest adjusts into seven positions marked in degrees: decline 15 degrees, 0, incline 15, 30, 60, and 80.</a:t>
            </a:r>
            <a:br>
              <a:rPr lang="en-US" sz="1200" dirty="0" smtClean="0">
                <a:latin typeface="+mj-lt"/>
              </a:rPr>
            </a:br>
            <a:r>
              <a:rPr lang="en-US" sz="1200" dirty="0" smtClean="0">
                <a:latin typeface="+mj-lt"/>
              </a:rPr>
              <a:t>-Seat adjusts into four positions.</a:t>
            </a:r>
            <a:br>
              <a:rPr lang="en-US" sz="1200" dirty="0" smtClean="0">
                <a:latin typeface="+mj-lt"/>
              </a:rPr>
            </a:br>
            <a:r>
              <a:rPr lang="en-US" sz="1200" dirty="0" smtClean="0">
                <a:latin typeface="+mj-lt"/>
              </a:rPr>
              <a:t>-Roller pads stabilize user.</a:t>
            </a:r>
            <a:br>
              <a:rPr lang="en-US" sz="1200" dirty="0" smtClean="0">
                <a:latin typeface="+mj-lt"/>
              </a:rPr>
            </a:br>
            <a:r>
              <a:rPr lang="en-US" sz="1200" dirty="0" smtClean="0">
                <a:latin typeface="+mj-lt"/>
              </a:rPr>
              <a:t>-Wheels for ease of movement.</a:t>
            </a:r>
            <a:endParaRPr lang="en-US" sz="1200" dirty="0">
              <a:latin typeface="+mj-lt"/>
            </a:endParaRPr>
          </a:p>
        </p:txBody>
      </p:sp>
      <p:sp>
        <p:nvSpPr>
          <p:cNvPr id="7" name="Rectangle 6"/>
          <p:cNvSpPr/>
          <p:nvPr/>
        </p:nvSpPr>
        <p:spPr>
          <a:xfrm>
            <a:off x="228600" y="3505200"/>
            <a:ext cx="2895600" cy="1938992"/>
          </a:xfrm>
          <a:prstGeom prst="rect">
            <a:avLst/>
          </a:prstGeom>
        </p:spPr>
        <p:txBody>
          <a:bodyPr wrap="square">
            <a:spAutoFit/>
          </a:bodyPr>
          <a:lstStyle/>
          <a:p>
            <a:r>
              <a:rPr lang="en-US" sz="1200" b="1" dirty="0" smtClean="0">
                <a:latin typeface="+mj-lt"/>
              </a:rPr>
              <a:t>A47 - Super Power Rack</a:t>
            </a:r>
            <a:r>
              <a:rPr lang="en-US" sz="1200" dirty="0" smtClean="0">
                <a:latin typeface="+mj-lt"/>
              </a:rPr>
              <a:t/>
            </a:r>
            <a:br>
              <a:rPr lang="en-US" sz="1200" dirty="0" smtClean="0">
                <a:latin typeface="+mj-lt"/>
              </a:rPr>
            </a:br>
            <a:r>
              <a:rPr lang="en-US" sz="1200" dirty="0" smtClean="0">
                <a:latin typeface="+mj-lt"/>
              </a:rPr>
              <a:t>-4" x 3" 7 gauge steel uprights are laser cut for easy movement of our heavy duty "J" Hook system.</a:t>
            </a:r>
            <a:br>
              <a:rPr lang="en-US" sz="1200" dirty="0" smtClean="0">
                <a:latin typeface="+mj-lt"/>
              </a:rPr>
            </a:br>
            <a:r>
              <a:rPr lang="en-US" sz="1200" dirty="0" smtClean="0">
                <a:latin typeface="+mj-lt"/>
              </a:rPr>
              <a:t>-Featuring flip up spotter stands, adjustable safety bars, dual grip chin bar, Olympic bar storage, band storage, and nickel plated weight storage capable of storing over 1,400 lbs. of rubber Olympic plate.</a:t>
            </a:r>
            <a:endParaRPr lang="en-US" dirty="0"/>
          </a:p>
        </p:txBody>
      </p:sp>
      <p:pic>
        <p:nvPicPr>
          <p:cNvPr id="8" name="Picture 7" descr="magnum rack.jpg"/>
          <p:cNvPicPr>
            <a:picLocks noChangeAspect="1"/>
          </p:cNvPicPr>
          <p:nvPr/>
        </p:nvPicPr>
        <p:blipFill>
          <a:blip r:embed="rId3" cstate="print"/>
          <a:stretch>
            <a:fillRect/>
          </a:stretch>
        </p:blipFill>
        <p:spPr>
          <a:xfrm>
            <a:off x="381000" y="1371600"/>
            <a:ext cx="1539240" cy="2108548"/>
          </a:xfrm>
          <a:prstGeom prst="rect">
            <a:avLst/>
          </a:prstGeom>
        </p:spPr>
      </p:pic>
      <p:pic>
        <p:nvPicPr>
          <p:cNvPr id="9" name="Picture 8" descr="magnum bench.jpg"/>
          <p:cNvPicPr>
            <a:picLocks noChangeAspect="1"/>
          </p:cNvPicPr>
          <p:nvPr/>
        </p:nvPicPr>
        <p:blipFill>
          <a:blip r:embed="rId4" cstate="print"/>
          <a:stretch>
            <a:fillRect/>
          </a:stretch>
        </p:blipFill>
        <p:spPr>
          <a:xfrm>
            <a:off x="5791200" y="4191000"/>
            <a:ext cx="1864796" cy="1215847"/>
          </a:xfrm>
          <a:prstGeom prst="rect">
            <a:avLst/>
          </a:prstGeom>
        </p:spPr>
      </p:pic>
      <p:sp>
        <p:nvSpPr>
          <p:cNvPr id="12" name="Rectangle 11"/>
          <p:cNvSpPr/>
          <p:nvPr/>
        </p:nvSpPr>
        <p:spPr>
          <a:xfrm>
            <a:off x="3200400" y="3657600"/>
            <a:ext cx="2438400" cy="1754326"/>
          </a:xfrm>
          <a:prstGeom prst="rect">
            <a:avLst/>
          </a:prstGeom>
        </p:spPr>
        <p:txBody>
          <a:bodyPr wrap="square">
            <a:spAutoFit/>
          </a:bodyPr>
          <a:lstStyle/>
          <a:p>
            <a:r>
              <a:rPr lang="en-US" sz="1200" b="1" dirty="0" smtClean="0">
                <a:latin typeface="+mj-lt"/>
              </a:rPr>
              <a:t>FS924 - Free Standing Cross Over</a:t>
            </a:r>
            <a:r>
              <a:rPr lang="en-US" sz="1200" dirty="0" smtClean="0">
                <a:latin typeface="+mj-lt"/>
              </a:rPr>
              <a:t/>
            </a:r>
            <a:br>
              <a:rPr lang="en-US" sz="1200" dirty="0" smtClean="0">
                <a:latin typeface="+mj-lt"/>
              </a:rPr>
            </a:br>
            <a:r>
              <a:rPr lang="en-US" sz="1200" dirty="0" smtClean="0">
                <a:latin typeface="+mj-lt"/>
              </a:rPr>
              <a:t>Weight Stack: 225 lbs each. A crossover cable machine is an exercise machine that consists of two weight stacks separated by a framework of metal, with a space for the exerciser to stand in between the stacks. Chin up bar included. </a:t>
            </a:r>
            <a:endParaRPr lang="en-US" dirty="0"/>
          </a:p>
        </p:txBody>
      </p:sp>
      <p:pic>
        <p:nvPicPr>
          <p:cNvPr id="13" name="Picture 12" descr="magnum low row.jpg"/>
          <p:cNvPicPr>
            <a:picLocks noChangeAspect="1"/>
          </p:cNvPicPr>
          <p:nvPr/>
        </p:nvPicPr>
        <p:blipFill>
          <a:blip r:embed="rId5" cstate="print"/>
          <a:stretch>
            <a:fillRect/>
          </a:stretch>
        </p:blipFill>
        <p:spPr>
          <a:xfrm>
            <a:off x="6705600" y="444094"/>
            <a:ext cx="1524000" cy="2231135"/>
          </a:xfrm>
          <a:prstGeom prst="rect">
            <a:avLst/>
          </a:prstGeom>
        </p:spPr>
      </p:pic>
      <p:sp>
        <p:nvSpPr>
          <p:cNvPr id="14" name="Rectangle 13"/>
          <p:cNvSpPr/>
          <p:nvPr/>
        </p:nvSpPr>
        <p:spPr>
          <a:xfrm>
            <a:off x="5791200" y="2667000"/>
            <a:ext cx="3124200" cy="1200329"/>
          </a:xfrm>
          <a:prstGeom prst="rect">
            <a:avLst/>
          </a:prstGeom>
        </p:spPr>
        <p:txBody>
          <a:bodyPr wrap="square">
            <a:spAutoFit/>
          </a:bodyPr>
          <a:lstStyle/>
          <a:p>
            <a:r>
              <a:rPr lang="en-US" sz="1200" b="1" dirty="0" smtClean="0">
                <a:latin typeface="+mj-lt"/>
              </a:rPr>
              <a:t>FS926 Low Row  </a:t>
            </a:r>
            <a:r>
              <a:rPr lang="en-US" sz="1200" dirty="0" smtClean="0">
                <a:latin typeface="+mj-lt"/>
              </a:rPr>
              <a:t>Stack Weight: 305 lbs. </a:t>
            </a:r>
            <a:r>
              <a:rPr lang="en-US" sz="1200" dirty="0" smtClean="0"/>
              <a:t/>
            </a:r>
            <a:br>
              <a:rPr lang="en-US" sz="1200" dirty="0" smtClean="0"/>
            </a:br>
            <a:r>
              <a:rPr lang="en-US" sz="1200" dirty="0" smtClean="0">
                <a:latin typeface="+mj-lt"/>
              </a:rPr>
              <a:t>Specific product for building strength in the trunk and </a:t>
            </a:r>
            <a:r>
              <a:rPr lang="en-US" sz="1200" dirty="0" err="1" smtClean="0">
                <a:latin typeface="+mj-lt"/>
              </a:rPr>
              <a:t>latissimus</a:t>
            </a:r>
            <a:r>
              <a:rPr lang="en-US" sz="1200" dirty="0" smtClean="0">
                <a:latin typeface="+mj-lt"/>
              </a:rPr>
              <a:t> </a:t>
            </a:r>
            <a:r>
              <a:rPr lang="en-US" sz="1200" dirty="0" err="1" smtClean="0">
                <a:latin typeface="+mj-lt"/>
              </a:rPr>
              <a:t>dorsi</a:t>
            </a:r>
            <a:r>
              <a:rPr lang="en-US" sz="1200" dirty="0" smtClean="0">
                <a:latin typeface="+mj-lt"/>
              </a:rPr>
              <a:t> muscles. Resistance is provided by a weight stack which enables the workload to be adjusted to suit each type of user. </a:t>
            </a:r>
            <a:endParaRPr lang="en-US" dirty="0"/>
          </a:p>
        </p:txBody>
      </p:sp>
    </p:spTree>
  </p:cSld>
  <p:clrMapOvr>
    <a:masterClrMapping/>
  </p:clrMapOvr>
  <p:transition advTm="86393"/>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6629400" cy="1143000"/>
          </a:xfrm>
        </p:spPr>
        <p:txBody>
          <a:bodyPr>
            <a:normAutofit/>
          </a:bodyPr>
          <a:lstStyle/>
          <a:p>
            <a:r>
              <a:rPr lang="en-US" sz="4800" dirty="0" smtClean="0">
                <a:solidFill>
                  <a:schemeClr val="accent1"/>
                </a:solidFill>
              </a:rPr>
              <a:t>BFR History &amp; Giving</a:t>
            </a:r>
            <a:endParaRPr lang="en-US" sz="4800" dirty="0">
              <a:solidFill>
                <a:schemeClr val="accent1"/>
              </a:solidFill>
            </a:endParaRPr>
          </a:p>
        </p:txBody>
      </p:sp>
      <p:sp>
        <p:nvSpPr>
          <p:cNvPr id="4" name="Content Placeholder 3"/>
          <p:cNvSpPr>
            <a:spLocks noGrp="1"/>
          </p:cNvSpPr>
          <p:nvPr>
            <p:ph sz="quarter" idx="1"/>
          </p:nvPr>
        </p:nvSpPr>
        <p:spPr>
          <a:xfrm>
            <a:off x="533400" y="1828800"/>
            <a:ext cx="6629400" cy="4670560"/>
          </a:xfrm>
          <a:prstGeom prst="rect">
            <a:avLst/>
          </a:prstGeom>
        </p:spPr>
        <p:txBody>
          <a:bodyPr wrap="square">
            <a:spAutoFit/>
          </a:bodyPr>
          <a:lstStyle/>
          <a:p>
            <a:pPr>
              <a:lnSpc>
                <a:spcPct val="80000"/>
              </a:lnSpc>
            </a:pPr>
            <a:r>
              <a:rPr lang="en-US" sz="1400" dirty="0" smtClean="0">
                <a:solidFill>
                  <a:schemeClr val="tx2"/>
                </a:solidFill>
                <a:latin typeface="+mj-lt"/>
              </a:rPr>
              <a:t>Bluffton Family Recreation was introduced in 1978 as an extension of the Lima YMCA.  In 1982 the YMCA declined to continue their partnership,  so Bluffton Family Recreation became incorporated as an independent, non-profit organization.  Initial programming included youth soccer and basketball leagues, plus adult fitness classes.</a:t>
            </a:r>
          </a:p>
          <a:p>
            <a:pPr>
              <a:lnSpc>
                <a:spcPct val="80000"/>
              </a:lnSpc>
            </a:pPr>
            <a:endParaRPr lang="en-US" sz="1400" dirty="0" smtClean="0">
              <a:solidFill>
                <a:schemeClr val="tx2"/>
              </a:solidFill>
              <a:latin typeface="+mj-lt"/>
            </a:endParaRPr>
          </a:p>
          <a:p>
            <a:pPr>
              <a:lnSpc>
                <a:spcPct val="80000"/>
              </a:lnSpc>
            </a:pPr>
            <a:r>
              <a:rPr lang="en-US" sz="1400" dirty="0" smtClean="0">
                <a:solidFill>
                  <a:schemeClr val="tx2"/>
                </a:solidFill>
                <a:latin typeface="+mj-lt"/>
              </a:rPr>
              <a:t>After  years of discussion, advances were made toward a permanent BFR facility.  Land on Snider Road was donated by </a:t>
            </a:r>
            <a:r>
              <a:rPr lang="en-US" sz="1400" dirty="0" err="1" smtClean="0">
                <a:solidFill>
                  <a:schemeClr val="tx2"/>
                </a:solidFill>
                <a:latin typeface="+mj-lt"/>
              </a:rPr>
              <a:t>Ropp</a:t>
            </a:r>
            <a:r>
              <a:rPr lang="en-US" sz="1400" dirty="0" smtClean="0">
                <a:solidFill>
                  <a:schemeClr val="tx2"/>
                </a:solidFill>
                <a:latin typeface="+mj-lt"/>
              </a:rPr>
              <a:t> and Mary Emma Triplett and Jean Muller in 1993.  A two year fund raising drive began and eventually raised over $250,000 toward a facility.  The phase I building was opened in the Fall of 1995 with a gymnasium, Fitness Center, locker rooms and office space.</a:t>
            </a:r>
          </a:p>
          <a:p>
            <a:pPr>
              <a:lnSpc>
                <a:spcPct val="80000"/>
              </a:lnSpc>
            </a:pPr>
            <a:endParaRPr lang="en-US" sz="1400" dirty="0" smtClean="0">
              <a:solidFill>
                <a:schemeClr val="tx2"/>
              </a:solidFill>
              <a:latin typeface="+mj-lt"/>
            </a:endParaRPr>
          </a:p>
          <a:p>
            <a:pPr>
              <a:lnSpc>
                <a:spcPct val="80000"/>
              </a:lnSpc>
            </a:pPr>
            <a:r>
              <a:rPr lang="en-US" sz="1400" dirty="0" smtClean="0">
                <a:solidFill>
                  <a:schemeClr val="tx2"/>
                </a:solidFill>
                <a:latin typeface="+mj-lt"/>
              </a:rPr>
              <a:t>Plans for the Phase II expansion began in 1997 with the intention of adding revenue for the organization.  Campaign 21 was held in 1999 to raise funds for the 21,000 square foot expansion including larger fitness center, indoor track, turf arena, playroom, and lobby/office areas.  Over $640,000 was raised in the campaign.  The first season of indoor soccer leagues began in January of 2000.</a:t>
            </a:r>
          </a:p>
          <a:p>
            <a:pPr>
              <a:lnSpc>
                <a:spcPct val="80000"/>
              </a:lnSpc>
              <a:buFontTx/>
              <a:buNone/>
            </a:pPr>
            <a:endParaRPr lang="en-US" sz="1400" dirty="0" smtClean="0">
              <a:solidFill>
                <a:schemeClr val="tx2"/>
              </a:solidFill>
              <a:latin typeface="+mj-lt"/>
            </a:endParaRPr>
          </a:p>
          <a:p>
            <a:pPr>
              <a:lnSpc>
                <a:spcPct val="80000"/>
              </a:lnSpc>
            </a:pPr>
            <a:r>
              <a:rPr lang="en-US" sz="1400" dirty="0" smtClean="0">
                <a:solidFill>
                  <a:schemeClr val="tx2"/>
                </a:solidFill>
                <a:latin typeface="+mj-lt"/>
              </a:rPr>
              <a:t>The Annual Capital Campaign was introduced in 2004 following a successful fund drive to raise $50,000 for a parking lot and lighting addition.   Since that time, Campaign funds have been used to  purchase new treadmills for the Fitness Center, to replace air conditioning units, paint bathrooms, and replace the scoreboards in the gymnasium.  </a:t>
            </a:r>
          </a:p>
        </p:txBody>
      </p:sp>
      <p:pic>
        <p:nvPicPr>
          <p:cNvPr id="1026" name="Picture 2" descr="C:\Users\Front Desk\Documents\new logo\old bfr logo.jpg"/>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6324600" y="457200"/>
            <a:ext cx="2614082" cy="1176337"/>
          </a:xfrm>
          <a:prstGeom prst="rect">
            <a:avLst/>
          </a:prstGeom>
          <a:noFill/>
        </p:spPr>
      </p:pic>
      <p:pic>
        <p:nvPicPr>
          <p:cNvPr id="7" name="Picture 8" descr="C:\Documents and Settings\Compaq_Owner\My Documents\new logo\BFRLogo.bmp"/>
          <p:cNvPicPr>
            <a:picLocks noChangeAspect="1" noChangeArrowheads="1"/>
          </p:cNvPicPr>
          <p:nvPr/>
        </p:nvPicPr>
        <p:blipFill>
          <a:blip r:embed="rId3" cstate="print">
            <a:duotone>
              <a:schemeClr val="bg2">
                <a:shade val="45000"/>
                <a:satMod val="135000"/>
              </a:schemeClr>
              <a:prstClr val="white"/>
            </a:duotone>
          </a:blip>
          <a:stretch>
            <a:fillRect/>
          </a:stretch>
        </p:blipFill>
        <p:spPr bwMode="auto">
          <a:xfrm>
            <a:off x="7162800" y="4191000"/>
            <a:ext cx="1714499" cy="1371600"/>
          </a:xfrm>
          <a:prstGeom prst="rect">
            <a:avLst/>
          </a:prstGeom>
          <a:ln>
            <a:noFill/>
          </a:ln>
          <a:effectLst>
            <a:softEdge rad="112500"/>
          </a:effectLst>
        </p:spPr>
      </p:pic>
    </p:spTree>
  </p:cSld>
  <p:clrMapOvr>
    <a:masterClrMapping/>
  </p:clrMapOvr>
  <p:transition advTm="72915"/>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accent1"/>
                </a:solidFill>
              </a:rPr>
              <a:t>Sponsorships &amp; Giving Levels</a:t>
            </a:r>
            <a:endParaRPr lang="en-US" sz="4800" dirty="0">
              <a:solidFill>
                <a:schemeClr val="accent1"/>
              </a:solidFill>
            </a:endParaRPr>
          </a:p>
        </p:txBody>
      </p:sp>
      <p:sp>
        <p:nvSpPr>
          <p:cNvPr id="3" name="Content Placeholder 2"/>
          <p:cNvSpPr>
            <a:spLocks noGrp="1"/>
          </p:cNvSpPr>
          <p:nvPr>
            <p:ph sz="quarter" idx="1"/>
          </p:nvPr>
        </p:nvSpPr>
        <p:spPr>
          <a:xfrm>
            <a:off x="914400" y="1371600"/>
            <a:ext cx="7772400" cy="5181600"/>
          </a:xfrm>
        </p:spPr>
        <p:txBody>
          <a:bodyPr>
            <a:normAutofit fontScale="92500" lnSpcReduction="20000"/>
          </a:bodyPr>
          <a:lstStyle/>
          <a:p>
            <a:pPr>
              <a:lnSpc>
                <a:spcPct val="80000"/>
              </a:lnSpc>
            </a:pPr>
            <a:r>
              <a:rPr lang="en-US" sz="1800" b="1" dirty="0" smtClean="0">
                <a:solidFill>
                  <a:schemeClr val="accent4">
                    <a:lumMod val="50000"/>
                  </a:schemeClr>
                </a:solidFill>
                <a:latin typeface="+mj-lt"/>
              </a:rPr>
              <a:t>Pinnacle</a:t>
            </a:r>
            <a:r>
              <a:rPr lang="en-US" sz="1800" dirty="0" smtClean="0">
                <a:solidFill>
                  <a:schemeClr val="accent4">
                    <a:lumMod val="50000"/>
                  </a:schemeClr>
                </a:solidFill>
                <a:latin typeface="+mj-lt"/>
              </a:rPr>
              <a:t>	</a:t>
            </a:r>
          </a:p>
          <a:p>
            <a:pPr>
              <a:lnSpc>
                <a:spcPct val="80000"/>
              </a:lnSpc>
              <a:buFontTx/>
              <a:buNone/>
            </a:pPr>
            <a:r>
              <a:rPr lang="en-US" sz="1800" dirty="0" smtClean="0">
                <a:solidFill>
                  <a:schemeClr val="accent4">
                    <a:lumMod val="50000"/>
                  </a:schemeClr>
                </a:solidFill>
                <a:latin typeface="+mj-lt"/>
              </a:rPr>
              <a:t>	(Commit to an Annual Gift of $5,000 or more for </a:t>
            </a:r>
            <a:r>
              <a:rPr lang="en-US" sz="1800" b="1" dirty="0" smtClean="0">
                <a:solidFill>
                  <a:schemeClr val="accent4">
                    <a:lumMod val="50000"/>
                  </a:schemeClr>
                </a:solidFill>
                <a:latin typeface="+mj-lt"/>
              </a:rPr>
              <a:t>3 years</a:t>
            </a:r>
            <a:r>
              <a:rPr lang="en-US" sz="1800" dirty="0" smtClean="0">
                <a:solidFill>
                  <a:schemeClr val="accent4">
                    <a:lumMod val="50000"/>
                  </a:schemeClr>
                </a:solidFill>
                <a:latin typeface="+mj-lt"/>
              </a:rPr>
              <a:t> and receive this exclusive package)</a:t>
            </a:r>
          </a:p>
          <a:p>
            <a:pPr>
              <a:lnSpc>
                <a:spcPct val="80000"/>
              </a:lnSpc>
              <a:buFontTx/>
              <a:buNone/>
            </a:pPr>
            <a:r>
              <a:rPr lang="en-US" sz="1800" dirty="0" smtClean="0">
                <a:solidFill>
                  <a:schemeClr val="accent4">
                    <a:lumMod val="50000"/>
                  </a:schemeClr>
                </a:solidFill>
                <a:latin typeface="+mj-lt"/>
              </a:rPr>
              <a:t>		Signage (3' x 5') in either the Gym or Arena for 3 years</a:t>
            </a:r>
          </a:p>
          <a:p>
            <a:pPr>
              <a:lnSpc>
                <a:spcPct val="80000"/>
              </a:lnSpc>
              <a:buFontTx/>
              <a:buNone/>
            </a:pPr>
            <a:r>
              <a:rPr lang="en-US" sz="1800" dirty="0" smtClean="0">
                <a:solidFill>
                  <a:schemeClr val="accent4">
                    <a:lumMod val="50000"/>
                  </a:schemeClr>
                </a:solidFill>
                <a:latin typeface="+mj-lt"/>
              </a:rPr>
              <a:t>		1 Event Master Sponsorship of a Tournament or Major Program</a:t>
            </a:r>
          </a:p>
          <a:p>
            <a:pPr>
              <a:lnSpc>
                <a:spcPct val="80000"/>
              </a:lnSpc>
              <a:buFontTx/>
              <a:buNone/>
            </a:pPr>
            <a:r>
              <a:rPr lang="en-US" sz="1800" dirty="0" smtClean="0">
                <a:solidFill>
                  <a:schemeClr val="accent4">
                    <a:lumMod val="50000"/>
                  </a:schemeClr>
                </a:solidFill>
                <a:latin typeface="+mj-lt"/>
              </a:rPr>
              <a:t>		4 League Sponsorships </a:t>
            </a:r>
          </a:p>
          <a:p>
            <a:pPr>
              <a:lnSpc>
                <a:spcPct val="80000"/>
              </a:lnSpc>
              <a:buFontTx/>
              <a:buNone/>
            </a:pPr>
            <a:r>
              <a:rPr lang="en-US" sz="1800" dirty="0" smtClean="0">
                <a:solidFill>
                  <a:schemeClr val="accent4">
                    <a:lumMod val="50000"/>
                  </a:schemeClr>
                </a:solidFill>
                <a:latin typeface="+mj-lt"/>
              </a:rPr>
              <a:t>		</a:t>
            </a:r>
          </a:p>
          <a:p>
            <a:pPr>
              <a:lnSpc>
                <a:spcPct val="80000"/>
              </a:lnSpc>
            </a:pPr>
            <a:r>
              <a:rPr lang="en-US" sz="1800" b="1" dirty="0" smtClean="0">
                <a:solidFill>
                  <a:schemeClr val="accent4">
                    <a:lumMod val="50000"/>
                  </a:schemeClr>
                </a:solidFill>
                <a:latin typeface="+mj-lt"/>
              </a:rPr>
              <a:t>Vision Forward</a:t>
            </a:r>
            <a:endParaRPr lang="en-US" sz="1800" dirty="0" smtClean="0">
              <a:solidFill>
                <a:schemeClr val="accent4">
                  <a:lumMod val="50000"/>
                </a:schemeClr>
              </a:solidFill>
              <a:latin typeface="+mj-lt"/>
            </a:endParaRPr>
          </a:p>
          <a:p>
            <a:pPr>
              <a:lnSpc>
                <a:spcPct val="80000"/>
              </a:lnSpc>
              <a:buFontTx/>
              <a:buNone/>
            </a:pPr>
            <a:r>
              <a:rPr lang="en-US" sz="1800" dirty="0" smtClean="0">
                <a:solidFill>
                  <a:schemeClr val="accent4">
                    <a:lumMod val="50000"/>
                  </a:schemeClr>
                </a:solidFill>
                <a:latin typeface="+mj-lt"/>
              </a:rPr>
              <a:t>	 (Commit to an Annual Gift of $2,000- $4,999 for </a:t>
            </a:r>
            <a:r>
              <a:rPr lang="en-US" sz="1800" b="1" dirty="0" smtClean="0">
                <a:solidFill>
                  <a:schemeClr val="accent4">
                    <a:lumMod val="50000"/>
                  </a:schemeClr>
                </a:solidFill>
                <a:latin typeface="+mj-lt"/>
              </a:rPr>
              <a:t>3 years</a:t>
            </a:r>
            <a:r>
              <a:rPr lang="en-US" sz="1800" dirty="0" smtClean="0">
                <a:solidFill>
                  <a:schemeClr val="accent4">
                    <a:lumMod val="50000"/>
                  </a:schemeClr>
                </a:solidFill>
                <a:latin typeface="+mj-lt"/>
              </a:rPr>
              <a:t> and receive this exclusive </a:t>
            </a:r>
          </a:p>
          <a:p>
            <a:pPr>
              <a:lnSpc>
                <a:spcPct val="80000"/>
              </a:lnSpc>
              <a:buFontTx/>
              <a:buNone/>
            </a:pPr>
            <a:r>
              <a:rPr lang="en-US" sz="1800" dirty="0" smtClean="0">
                <a:solidFill>
                  <a:schemeClr val="accent4">
                    <a:lumMod val="50000"/>
                  </a:schemeClr>
                </a:solidFill>
                <a:latin typeface="+mj-lt"/>
              </a:rPr>
              <a:t>	package)		</a:t>
            </a:r>
          </a:p>
          <a:p>
            <a:pPr>
              <a:lnSpc>
                <a:spcPct val="80000"/>
              </a:lnSpc>
              <a:buFontTx/>
              <a:buNone/>
            </a:pPr>
            <a:r>
              <a:rPr lang="en-US" sz="1800" dirty="0" smtClean="0">
                <a:solidFill>
                  <a:schemeClr val="accent4">
                    <a:lumMod val="50000"/>
                  </a:schemeClr>
                </a:solidFill>
                <a:latin typeface="+mj-lt"/>
              </a:rPr>
              <a:t>		Signage (3' x 5') in either the Gym or Arena  for 3 years</a:t>
            </a:r>
          </a:p>
          <a:p>
            <a:pPr>
              <a:lnSpc>
                <a:spcPct val="80000"/>
              </a:lnSpc>
              <a:buFontTx/>
              <a:buNone/>
            </a:pPr>
            <a:r>
              <a:rPr lang="en-US" sz="1800" dirty="0" smtClean="0">
                <a:solidFill>
                  <a:schemeClr val="accent4">
                    <a:lumMod val="50000"/>
                  </a:schemeClr>
                </a:solidFill>
                <a:latin typeface="+mj-lt"/>
              </a:rPr>
              <a:t>		3 League Sponsorships </a:t>
            </a:r>
          </a:p>
          <a:p>
            <a:pPr>
              <a:lnSpc>
                <a:spcPct val="80000"/>
              </a:lnSpc>
              <a:buFontTx/>
              <a:buNone/>
            </a:pPr>
            <a:r>
              <a:rPr lang="en-US" sz="1800" dirty="0" smtClean="0">
                <a:solidFill>
                  <a:schemeClr val="accent4">
                    <a:lumMod val="50000"/>
                  </a:schemeClr>
                </a:solidFill>
                <a:latin typeface="+mj-lt"/>
              </a:rPr>
              <a:t>		</a:t>
            </a:r>
          </a:p>
          <a:p>
            <a:pPr>
              <a:lnSpc>
                <a:spcPct val="80000"/>
              </a:lnSpc>
            </a:pPr>
            <a:r>
              <a:rPr lang="en-US" sz="1800" b="1" dirty="0" smtClean="0">
                <a:solidFill>
                  <a:schemeClr val="accent4">
                    <a:lumMod val="50000"/>
                  </a:schemeClr>
                </a:solidFill>
                <a:latin typeface="+mj-lt"/>
              </a:rPr>
              <a:t>Gold Star Support</a:t>
            </a:r>
            <a:r>
              <a:rPr lang="en-US" sz="1800" dirty="0" smtClean="0">
                <a:solidFill>
                  <a:schemeClr val="accent4">
                    <a:lumMod val="50000"/>
                  </a:schemeClr>
                </a:solidFill>
                <a:latin typeface="+mj-lt"/>
              </a:rPr>
              <a:t> </a:t>
            </a:r>
          </a:p>
          <a:p>
            <a:pPr>
              <a:lnSpc>
                <a:spcPct val="80000"/>
              </a:lnSpc>
              <a:buFontTx/>
              <a:buNone/>
            </a:pPr>
            <a:r>
              <a:rPr lang="en-US" sz="1800" dirty="0" smtClean="0">
                <a:solidFill>
                  <a:schemeClr val="accent4">
                    <a:lumMod val="50000"/>
                  </a:schemeClr>
                </a:solidFill>
                <a:latin typeface="+mj-lt"/>
              </a:rPr>
              <a:t>	(annual gift of between $1000 - $2,999)</a:t>
            </a:r>
          </a:p>
          <a:p>
            <a:pPr>
              <a:lnSpc>
                <a:spcPct val="80000"/>
              </a:lnSpc>
              <a:buFontTx/>
              <a:buNone/>
            </a:pPr>
            <a:r>
              <a:rPr lang="en-US" sz="1800" dirty="0" smtClean="0">
                <a:solidFill>
                  <a:schemeClr val="accent4">
                    <a:lumMod val="50000"/>
                  </a:schemeClr>
                </a:solidFill>
                <a:latin typeface="+mj-lt"/>
              </a:rPr>
              <a:t>		Signage (2' x 3') in either the Gym or Arena renewable annually</a:t>
            </a:r>
          </a:p>
          <a:p>
            <a:pPr>
              <a:lnSpc>
                <a:spcPct val="80000"/>
              </a:lnSpc>
              <a:buFontTx/>
              <a:buNone/>
            </a:pPr>
            <a:r>
              <a:rPr lang="en-US" sz="1800" dirty="0" smtClean="0">
                <a:solidFill>
                  <a:schemeClr val="accent4">
                    <a:lumMod val="50000"/>
                  </a:schemeClr>
                </a:solidFill>
                <a:latin typeface="+mj-lt"/>
              </a:rPr>
              <a:t>		1 </a:t>
            </a:r>
            <a:r>
              <a:rPr lang="en-US" sz="1800" smtClean="0">
                <a:solidFill>
                  <a:schemeClr val="accent4">
                    <a:lumMod val="50000"/>
                  </a:schemeClr>
                </a:solidFill>
                <a:latin typeface="+mj-lt"/>
              </a:rPr>
              <a:t>League Sponsorship</a:t>
            </a:r>
          </a:p>
          <a:p>
            <a:pPr>
              <a:lnSpc>
                <a:spcPct val="80000"/>
              </a:lnSpc>
              <a:buFontTx/>
              <a:buNone/>
            </a:pPr>
            <a:endParaRPr lang="en-US" sz="1800" dirty="0" smtClean="0">
              <a:solidFill>
                <a:schemeClr val="accent4">
                  <a:lumMod val="50000"/>
                </a:schemeClr>
              </a:solidFill>
              <a:latin typeface="+mj-lt"/>
            </a:endParaRPr>
          </a:p>
          <a:p>
            <a:pPr>
              <a:lnSpc>
                <a:spcPct val="80000"/>
              </a:lnSpc>
            </a:pPr>
            <a:r>
              <a:rPr lang="en-US" sz="1800" b="1" dirty="0" smtClean="0">
                <a:solidFill>
                  <a:schemeClr val="accent4">
                    <a:lumMod val="50000"/>
                  </a:schemeClr>
                </a:solidFill>
                <a:latin typeface="+mj-lt"/>
              </a:rPr>
              <a:t>$500 (Event Master Sponsorship Level) </a:t>
            </a:r>
          </a:p>
          <a:p>
            <a:r>
              <a:rPr lang="en-US" sz="1800" b="1" dirty="0" smtClean="0">
                <a:solidFill>
                  <a:schemeClr val="accent4">
                    <a:lumMod val="50000"/>
                  </a:schemeClr>
                </a:solidFill>
                <a:latin typeface="+mj-lt"/>
              </a:rPr>
              <a:t>$200 (League Sponsorship Level)</a:t>
            </a:r>
          </a:p>
          <a:p>
            <a:r>
              <a:rPr lang="en-US" sz="1800" b="1" dirty="0" smtClean="0">
                <a:solidFill>
                  <a:schemeClr val="accent4">
                    <a:lumMod val="50000"/>
                  </a:schemeClr>
                </a:solidFill>
                <a:latin typeface="+mj-lt"/>
              </a:rPr>
              <a:t>$100 (Program Ad Sponsor)</a:t>
            </a:r>
            <a:endParaRPr lang="en-US" sz="1800" b="1" i="1" u="sng" dirty="0" smtClean="0">
              <a:solidFill>
                <a:schemeClr val="accent4">
                  <a:lumMod val="50000"/>
                </a:schemeClr>
              </a:solidFill>
              <a:latin typeface="+mj-lt"/>
            </a:endParaRPr>
          </a:p>
          <a:p>
            <a:endParaRPr lang="en-US" sz="1800" b="1" i="1" u="sng" dirty="0" smtClean="0">
              <a:solidFill>
                <a:srgbClr val="0000FF"/>
              </a:solidFill>
              <a:latin typeface="+mj-lt"/>
            </a:endParaRPr>
          </a:p>
        </p:txBody>
      </p:sp>
    </p:spTree>
  </p:cSld>
  <p:clrMapOvr>
    <a:masterClrMapping/>
  </p:clrMapOvr>
  <p:transition advTm="71681"/>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smtClean="0">
                <a:solidFill>
                  <a:schemeClr val="accent2">
                    <a:lumMod val="50000"/>
                  </a:schemeClr>
                </a:solidFill>
              </a:rPr>
              <a:t>Thanks for Your Support!</a:t>
            </a:r>
            <a:endParaRPr lang="en-US" sz="4000" dirty="0">
              <a:solidFill>
                <a:schemeClr val="accent2">
                  <a:lumMod val="50000"/>
                </a:schemeClr>
              </a:solidFill>
            </a:endParaRPr>
          </a:p>
        </p:txBody>
      </p:sp>
      <p:sp>
        <p:nvSpPr>
          <p:cNvPr id="3" name="Text Placeholder 2"/>
          <p:cNvSpPr>
            <a:spLocks noGrp="1"/>
          </p:cNvSpPr>
          <p:nvPr>
            <p:ph type="body" sz="half" idx="2"/>
          </p:nvPr>
        </p:nvSpPr>
        <p:spPr>
          <a:xfrm>
            <a:off x="914400" y="5445824"/>
            <a:ext cx="7315200" cy="954975"/>
          </a:xfrm>
        </p:spPr>
        <p:txBody>
          <a:bodyPr>
            <a:normAutofit lnSpcReduction="10000"/>
          </a:bodyPr>
          <a:lstStyle/>
          <a:p>
            <a:pPr algn="ctr"/>
            <a:r>
              <a:rPr lang="en-US" dirty="0" smtClean="0">
                <a:latin typeface="+mj-lt"/>
              </a:rPr>
              <a:t>215 Snider Road, Bluffton, OH 45817</a:t>
            </a:r>
          </a:p>
          <a:p>
            <a:pPr algn="ctr"/>
            <a:r>
              <a:rPr lang="en-US" dirty="0" smtClean="0">
                <a:latin typeface="+mj-lt"/>
                <a:hlinkClick r:id="rId2"/>
              </a:rPr>
              <a:t>www.bfronline.com</a:t>
            </a:r>
            <a:r>
              <a:rPr lang="en-US" dirty="0" smtClean="0">
                <a:latin typeface="+mj-lt"/>
              </a:rPr>
              <a:t>		419-358-4150</a:t>
            </a:r>
          </a:p>
          <a:p>
            <a:pPr algn="ctr"/>
            <a:r>
              <a:rPr lang="en-US" dirty="0" smtClean="0">
                <a:latin typeface="+mj-lt"/>
              </a:rPr>
              <a:t>Find us on </a:t>
            </a:r>
            <a:r>
              <a:rPr lang="en-US" dirty="0" err="1" smtClean="0">
                <a:latin typeface="+mj-lt"/>
              </a:rPr>
              <a:t>Facebook</a:t>
            </a:r>
            <a:r>
              <a:rPr lang="en-US" dirty="0" smtClean="0">
                <a:latin typeface="+mj-lt"/>
              </a:rPr>
              <a:t> /</a:t>
            </a:r>
            <a:r>
              <a:rPr lang="en-US" dirty="0" err="1" smtClean="0">
                <a:latin typeface="+mj-lt"/>
              </a:rPr>
              <a:t>blufftonfamilyrecreation</a:t>
            </a:r>
            <a:endParaRPr lang="en-US" dirty="0">
              <a:latin typeface="+mj-lt"/>
            </a:endParaRPr>
          </a:p>
        </p:txBody>
      </p:sp>
      <p:pic>
        <p:nvPicPr>
          <p:cNvPr id="3074" name="Picture 2" descr="Sports fitness BFR logo"/>
          <p:cNvPicPr>
            <a:picLocks noChangeAspect="1" noChangeArrowheads="1"/>
          </p:cNvPicPr>
          <p:nvPr/>
        </p:nvPicPr>
        <p:blipFill>
          <a:blip r:embed="rId3" cstate="print"/>
          <a:stretch>
            <a:fillRect/>
          </a:stretch>
        </p:blipFill>
        <p:spPr bwMode="auto">
          <a:xfrm>
            <a:off x="2362200" y="685800"/>
            <a:ext cx="4286250" cy="3429000"/>
          </a:xfrm>
          <a:prstGeom prst="rect">
            <a:avLst/>
          </a:prstGeom>
          <a:noFill/>
          <a:ln>
            <a:noFill/>
          </a:ln>
          <a:effectLst>
            <a:outerShdw blurRad="50800" dist="38100" algn="l" rotWithShape="0">
              <a:prstClr val="black">
                <a:alpha val="40000"/>
              </a:prstClr>
            </a:outerShdw>
          </a:effectLst>
        </p:spPr>
      </p:pic>
    </p:spTree>
  </p:cSld>
  <p:clrMapOvr>
    <a:masterClrMapping/>
  </p:clrMapOvr>
  <p:transition advTm="26941"/>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681</TotalTime>
  <Words>593</Words>
  <Application>Microsoft Office PowerPoint</Application>
  <PresentationFormat>On-screen Show (4:3)</PresentationFormat>
  <Paragraphs>58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Equity</vt:lpstr>
      <vt:lpstr>Improvements Campaign 2011</vt:lpstr>
      <vt:lpstr>Mission Statement </vt:lpstr>
      <vt:lpstr>What We Offer…</vt:lpstr>
      <vt:lpstr>What is the Goal?</vt:lpstr>
      <vt:lpstr>Fitness Center Improvements</vt:lpstr>
      <vt:lpstr>Strength Equipment</vt:lpstr>
      <vt:lpstr>BFR History &amp; Giving</vt:lpstr>
      <vt:lpstr>Sponsorships &amp; Giving Levels</vt:lpstr>
      <vt:lpstr>Thanks for Your Support!</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Improvements 2011</dc:title>
  <dc:creator>Front Desk</dc:creator>
  <cp:lastModifiedBy>Front Desk</cp:lastModifiedBy>
  <cp:revision>64</cp:revision>
  <dcterms:created xsi:type="dcterms:W3CDTF">2011-02-18T14:46:50Z</dcterms:created>
  <dcterms:modified xsi:type="dcterms:W3CDTF">2011-02-25T19:51:30Z</dcterms:modified>
</cp:coreProperties>
</file>